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10287000" cy="1828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54">
          <p15:clr>
            <a:srgbClr val="000000"/>
          </p15:clr>
        </p15:guide>
        <p15:guide id="2" pos="2877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hOCIvO9VR346f2FSAYVBXlVXa0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78"/>
      </p:cViewPr>
      <p:guideLst>
        <p:guide orient="horz" pos="2154"/>
        <p:guide pos="287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714825" y="1371600"/>
            <a:ext cx="6858325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9f568cacf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9f568cacf6_0_9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9f568cacf6_0_31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19f568cacf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2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>
            <a:spLocks noGrp="1"/>
          </p:cNvSpPr>
          <p:nvPr>
            <p:ph type="ctrTitle"/>
          </p:nvPr>
        </p:nvSpPr>
        <p:spPr>
          <a:xfrm>
            <a:off x="1371600" y="1684020"/>
            <a:ext cx="15545435" cy="3582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subTitle" idx="1"/>
          </p:nvPr>
        </p:nvSpPr>
        <p:spPr>
          <a:xfrm>
            <a:off x="2286000" y="5403215"/>
            <a:ext cx="13716635" cy="2484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4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4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4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3"/>
          <p:cNvSpPr txBox="1">
            <a:spLocks noGrp="1"/>
          </p:cNvSpPr>
          <p:nvPr>
            <p:ph type="title"/>
          </p:nvPr>
        </p:nvSpPr>
        <p:spPr>
          <a:xfrm>
            <a:off x="1257300" y="547370"/>
            <a:ext cx="15774035" cy="198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3"/>
          <p:cNvSpPr txBox="1">
            <a:spLocks noGrp="1"/>
          </p:cNvSpPr>
          <p:nvPr>
            <p:ph type="body" idx="1"/>
          </p:nvPr>
        </p:nvSpPr>
        <p:spPr>
          <a:xfrm rot="5400000">
            <a:off x="5880100" y="-1884680"/>
            <a:ext cx="6528435" cy="15774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0"/>
              <a:defRPr/>
            </a:lvl1pPr>
            <a:lvl2pPr marL="914400" lvl="1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SzPts val="1800"/>
              <a:buChar char="0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3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3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4"/>
          <p:cNvSpPr txBox="1">
            <a:spLocks noGrp="1"/>
          </p:cNvSpPr>
          <p:nvPr>
            <p:ph type="title"/>
          </p:nvPr>
        </p:nvSpPr>
        <p:spPr>
          <a:xfrm rot="5400000">
            <a:off x="10699750" y="2934970"/>
            <a:ext cx="8719185" cy="3943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4"/>
          <p:cNvSpPr txBox="1">
            <a:spLocks noGrp="1"/>
          </p:cNvSpPr>
          <p:nvPr>
            <p:ph type="body" idx="1"/>
          </p:nvPr>
        </p:nvSpPr>
        <p:spPr>
          <a:xfrm rot="5400000">
            <a:off x="2698750" y="-894080"/>
            <a:ext cx="8719185" cy="11602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0"/>
              <a:defRPr/>
            </a:lvl1pPr>
            <a:lvl2pPr marL="914400" lvl="1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SzPts val="1800"/>
              <a:buChar char="0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4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4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4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5"/>
          <p:cNvSpPr txBox="1">
            <a:spLocks noGrp="1"/>
          </p:cNvSpPr>
          <p:nvPr>
            <p:ph type="title"/>
          </p:nvPr>
        </p:nvSpPr>
        <p:spPr>
          <a:xfrm>
            <a:off x="1257300" y="547370"/>
            <a:ext cx="15774035" cy="198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5"/>
          <p:cNvSpPr txBox="1">
            <a:spLocks noGrp="1"/>
          </p:cNvSpPr>
          <p:nvPr>
            <p:ph type="body" idx="1"/>
          </p:nvPr>
        </p:nvSpPr>
        <p:spPr>
          <a:xfrm>
            <a:off x="1257300" y="2738120"/>
            <a:ext cx="7773035" cy="6528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0"/>
              <a:defRPr/>
            </a:lvl1pPr>
            <a:lvl2pPr marL="914400" lvl="1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SzPts val="1800"/>
              <a:buChar char="0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5"/>
          <p:cNvSpPr txBox="1">
            <a:spLocks noGrp="1"/>
          </p:cNvSpPr>
          <p:nvPr>
            <p:ph type="body" idx="2"/>
          </p:nvPr>
        </p:nvSpPr>
        <p:spPr>
          <a:xfrm>
            <a:off x="9258300" y="2738120"/>
            <a:ext cx="7773035" cy="6528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0"/>
              <a:defRPr/>
            </a:lvl1pPr>
            <a:lvl2pPr marL="914400" lvl="1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SzPts val="1800"/>
              <a:buChar char="0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5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5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5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6"/>
          <p:cNvSpPr txBox="1">
            <a:spLocks noGrp="1"/>
          </p:cNvSpPr>
          <p:nvPr>
            <p:ph type="title"/>
          </p:nvPr>
        </p:nvSpPr>
        <p:spPr>
          <a:xfrm>
            <a:off x="1257300" y="547370"/>
            <a:ext cx="15774035" cy="198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6"/>
          <p:cNvSpPr txBox="1">
            <a:spLocks noGrp="1"/>
          </p:cNvSpPr>
          <p:nvPr>
            <p:ph type="body" idx="1"/>
          </p:nvPr>
        </p:nvSpPr>
        <p:spPr>
          <a:xfrm>
            <a:off x="1257300" y="2738120"/>
            <a:ext cx="15774035" cy="6528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0"/>
              <a:defRPr/>
            </a:lvl1pPr>
            <a:lvl2pPr marL="914400" lvl="1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SzPts val="1800"/>
              <a:buChar char="0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6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6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6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7"/>
          <p:cNvSpPr txBox="1">
            <a:spLocks noGrp="1"/>
          </p:cNvSpPr>
          <p:nvPr>
            <p:ph type="title"/>
          </p:nvPr>
        </p:nvSpPr>
        <p:spPr>
          <a:xfrm>
            <a:off x="1247775" y="2564765"/>
            <a:ext cx="15774035" cy="4279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7"/>
          <p:cNvSpPr txBox="1">
            <a:spLocks noGrp="1"/>
          </p:cNvSpPr>
          <p:nvPr>
            <p:ph type="body" idx="1"/>
          </p:nvPr>
        </p:nvSpPr>
        <p:spPr>
          <a:xfrm>
            <a:off x="1247775" y="6884670"/>
            <a:ext cx="15774035" cy="225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27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8"/>
          <p:cNvSpPr txBox="1">
            <a:spLocks noGrp="1"/>
          </p:cNvSpPr>
          <p:nvPr>
            <p:ph type="title"/>
          </p:nvPr>
        </p:nvSpPr>
        <p:spPr>
          <a:xfrm>
            <a:off x="1259840" y="547370"/>
            <a:ext cx="15774035" cy="198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body" idx="1"/>
          </p:nvPr>
        </p:nvSpPr>
        <p:spPr>
          <a:xfrm>
            <a:off x="1259840" y="2522220"/>
            <a:ext cx="7736840" cy="1235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body" idx="2"/>
          </p:nvPr>
        </p:nvSpPr>
        <p:spPr>
          <a:xfrm>
            <a:off x="1259840" y="3757295"/>
            <a:ext cx="7736840" cy="5528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0"/>
              <a:defRPr/>
            </a:lvl1pPr>
            <a:lvl2pPr marL="914400" lvl="1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SzPts val="1800"/>
              <a:buChar char="0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8"/>
          <p:cNvSpPr txBox="1">
            <a:spLocks noGrp="1"/>
          </p:cNvSpPr>
          <p:nvPr>
            <p:ph type="body" idx="3"/>
          </p:nvPr>
        </p:nvSpPr>
        <p:spPr>
          <a:xfrm>
            <a:off x="9258300" y="2522220"/>
            <a:ext cx="7775575" cy="1235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8"/>
          <p:cNvSpPr txBox="1">
            <a:spLocks noGrp="1"/>
          </p:cNvSpPr>
          <p:nvPr>
            <p:ph type="body" idx="4"/>
          </p:nvPr>
        </p:nvSpPr>
        <p:spPr>
          <a:xfrm>
            <a:off x="9258300" y="3757295"/>
            <a:ext cx="7775575" cy="5528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0"/>
              <a:defRPr/>
            </a:lvl1pPr>
            <a:lvl2pPr marL="914400" lvl="1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SzPts val="1800"/>
              <a:buChar char="0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SzPts val="1800"/>
              <a:buChar char="-"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8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8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8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9"/>
          <p:cNvSpPr txBox="1">
            <a:spLocks noGrp="1"/>
          </p:cNvSpPr>
          <p:nvPr>
            <p:ph type="title"/>
          </p:nvPr>
        </p:nvSpPr>
        <p:spPr>
          <a:xfrm>
            <a:off x="1257300" y="547370"/>
            <a:ext cx="15774035" cy="198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9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9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9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0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0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0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 txBox="1">
            <a:spLocks noGrp="1"/>
          </p:cNvSpPr>
          <p:nvPr>
            <p:ph type="title"/>
          </p:nvPr>
        </p:nvSpPr>
        <p:spPr>
          <a:xfrm>
            <a:off x="1259840" y="685800"/>
            <a:ext cx="5898515" cy="2400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1"/>
          <p:cNvSpPr txBox="1">
            <a:spLocks noGrp="1"/>
          </p:cNvSpPr>
          <p:nvPr>
            <p:ph type="body" idx="1"/>
          </p:nvPr>
        </p:nvSpPr>
        <p:spPr>
          <a:xfrm>
            <a:off x="7774940" y="1480820"/>
            <a:ext cx="9258935" cy="7311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7" name="Google Shape;57;p31"/>
          <p:cNvSpPr txBox="1">
            <a:spLocks noGrp="1"/>
          </p:cNvSpPr>
          <p:nvPr>
            <p:ph type="body" idx="2"/>
          </p:nvPr>
        </p:nvSpPr>
        <p:spPr>
          <a:xfrm>
            <a:off x="1259840" y="3086100"/>
            <a:ext cx="5898515" cy="571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31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1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1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2"/>
          <p:cNvSpPr txBox="1">
            <a:spLocks noGrp="1"/>
          </p:cNvSpPr>
          <p:nvPr>
            <p:ph type="title"/>
          </p:nvPr>
        </p:nvSpPr>
        <p:spPr>
          <a:xfrm>
            <a:off x="1259840" y="685800"/>
            <a:ext cx="5898515" cy="2400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2"/>
          <p:cNvSpPr>
            <a:spLocks noGrp="1"/>
          </p:cNvSpPr>
          <p:nvPr>
            <p:ph type="pic" idx="2"/>
          </p:nvPr>
        </p:nvSpPr>
        <p:spPr>
          <a:xfrm>
            <a:off x="7774940" y="1480820"/>
            <a:ext cx="9258935" cy="731139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2"/>
          <p:cNvSpPr txBox="1">
            <a:spLocks noGrp="1"/>
          </p:cNvSpPr>
          <p:nvPr>
            <p:ph type="body" idx="1"/>
          </p:nvPr>
        </p:nvSpPr>
        <p:spPr>
          <a:xfrm>
            <a:off x="1259840" y="3086100"/>
            <a:ext cx="5898515" cy="571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2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2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2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>
            <a:spLocks noGrp="1"/>
          </p:cNvSpPr>
          <p:nvPr>
            <p:ph type="title"/>
          </p:nvPr>
        </p:nvSpPr>
        <p:spPr>
          <a:xfrm>
            <a:off x="1257300" y="547370"/>
            <a:ext cx="15774035" cy="198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3"/>
          <p:cNvSpPr txBox="1">
            <a:spLocks noGrp="1"/>
          </p:cNvSpPr>
          <p:nvPr>
            <p:ph type="body" idx="1"/>
          </p:nvPr>
        </p:nvSpPr>
        <p:spPr>
          <a:xfrm>
            <a:off x="1257300" y="2738120"/>
            <a:ext cx="15774035" cy="6528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0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-"/>
              <a:defRPr sz="2400" b="0" i="0" u="none" strike="noStrike" cap="none"/>
            </a:lvl2pPr>
            <a:lvl3pPr marL="1371600" marR="0" lvl="2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0"/>
              <a:defRPr sz="2000" b="0" i="0" u="none" strike="noStrike" cap="none"/>
            </a:lvl3pPr>
            <a:lvl4pPr marL="1828800" marR="0" lvl="3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  <a:defRPr sz="1800" b="0" i="0" u="none" strike="noStrike" cap="none"/>
            </a:lvl4pPr>
            <a:lvl5pPr marL="2286000" marR="0" lvl="4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  <a:defRPr sz="1800" b="0" i="0" u="none" strike="noStrike" cap="none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23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3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8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3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5435" cy="548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1805950" y="3712050"/>
            <a:ext cx="14520600" cy="19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800">
                <a:latin typeface="Calibri"/>
                <a:ea typeface="Calibri"/>
                <a:cs typeface="Calibri"/>
                <a:sym typeface="Calibri"/>
              </a:rPr>
              <a:t>Line Tracer 기반</a:t>
            </a:r>
            <a:endParaRPr sz="5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800">
                <a:latin typeface="Calibri"/>
                <a:ea typeface="Calibri"/>
                <a:cs typeface="Calibri"/>
                <a:sym typeface="Calibri"/>
              </a:rPr>
              <a:t>HC - SR04P 센서를 활용한 자율주행 시스템</a:t>
            </a:r>
            <a:endParaRPr sz="5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2134550" y="7615200"/>
            <a:ext cx="8220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latin typeface="Calibri"/>
                <a:ea typeface="Calibri"/>
                <a:cs typeface="Calibri"/>
                <a:sym typeface="Calibri"/>
              </a:rPr>
              <a:t>광주 6반 0816224이재훈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latin typeface="Calibri"/>
                <a:ea typeface="Calibri"/>
                <a:cs typeface="Calibri"/>
                <a:sym typeface="Calibri"/>
              </a:rPr>
              <a:t>광주 6반 0810051 황효상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14288275" y="9331675"/>
            <a:ext cx="369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개발기간 : 2022.11.10 ~ 2022.11.25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5460" cy="10285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50845" y="1507490"/>
            <a:ext cx="1500505" cy="107442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"/>
          <p:cNvSpPr txBox="1"/>
          <p:nvPr/>
        </p:nvSpPr>
        <p:spPr>
          <a:xfrm>
            <a:off x="1004650" y="2957325"/>
            <a:ext cx="7457100" cy="49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Font typeface="Comic Sans MS"/>
              <a:buAutoNum type="arabicPeriod"/>
            </a:pPr>
            <a:r>
              <a:rPr lang="ko-KR" sz="2600">
                <a:latin typeface="Comic Sans MS"/>
                <a:ea typeface="Comic Sans MS"/>
                <a:cs typeface="Comic Sans MS"/>
                <a:sym typeface="Comic Sans MS"/>
              </a:rPr>
              <a:t>프로젝트 개요</a:t>
            </a: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914400" lvl="0" indent="-393700" algn="l" rtl="0">
              <a:spcBef>
                <a:spcPts val="0"/>
              </a:spcBef>
              <a:spcAft>
                <a:spcPts val="0"/>
              </a:spcAft>
              <a:buSzPts val="2600"/>
              <a:buFont typeface="Comic Sans MS"/>
              <a:buChar char="-"/>
            </a:pPr>
            <a:r>
              <a:rPr lang="ko-KR" sz="2600">
                <a:latin typeface="Comic Sans MS"/>
                <a:ea typeface="Comic Sans MS"/>
                <a:cs typeface="Comic Sans MS"/>
                <a:sym typeface="Comic Sans MS"/>
              </a:rPr>
              <a:t>프로젝트 주제 선정 이유</a:t>
            </a: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Font typeface="Comic Sans MS"/>
              <a:buAutoNum type="arabicPeriod"/>
            </a:pPr>
            <a:r>
              <a:rPr lang="ko-KR" sz="2600">
                <a:latin typeface="Comic Sans MS"/>
                <a:ea typeface="Comic Sans MS"/>
                <a:cs typeface="Comic Sans MS"/>
                <a:sym typeface="Comic Sans MS"/>
              </a:rPr>
              <a:t>구현 기능</a:t>
            </a: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914400" lvl="0" indent="-393700" algn="l" rtl="0">
              <a:spcBef>
                <a:spcPts val="0"/>
              </a:spcBef>
              <a:spcAft>
                <a:spcPts val="0"/>
              </a:spcAft>
              <a:buSzPts val="2600"/>
              <a:buFont typeface="Comic Sans MS"/>
              <a:buChar char="-"/>
            </a:pPr>
            <a:r>
              <a:rPr lang="ko-KR" sz="2600">
                <a:latin typeface="Comic Sans MS"/>
                <a:ea typeface="Comic Sans MS"/>
                <a:cs typeface="Comic Sans MS"/>
                <a:sym typeface="Comic Sans MS"/>
              </a:rPr>
              <a:t>Open CV를 사용한 Line Tracer</a:t>
            </a: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914400" lvl="0" indent="-393700" algn="l" rtl="0">
              <a:spcBef>
                <a:spcPts val="0"/>
              </a:spcBef>
              <a:spcAft>
                <a:spcPts val="0"/>
              </a:spcAft>
              <a:buSzPts val="2600"/>
              <a:buFont typeface="Comic Sans MS"/>
              <a:buChar char="-"/>
            </a:pPr>
            <a:r>
              <a:rPr lang="ko-KR" sz="2600">
                <a:latin typeface="Comic Sans MS"/>
                <a:ea typeface="Comic Sans MS"/>
                <a:cs typeface="Comic Sans MS"/>
                <a:sym typeface="Comic Sans MS"/>
              </a:rPr>
              <a:t>HC - SR04를 사용한 장애물 인식</a:t>
            </a: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Font typeface="Comic Sans MS"/>
              <a:buAutoNum type="arabicPeriod"/>
            </a:pPr>
            <a:r>
              <a:rPr lang="ko-KR" sz="2600">
                <a:latin typeface="Comic Sans MS"/>
                <a:ea typeface="Comic Sans MS"/>
                <a:cs typeface="Comic Sans MS"/>
                <a:sym typeface="Comic Sans MS"/>
              </a:rPr>
              <a:t>시연 동영상</a:t>
            </a: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Font typeface="Comic Sans MS"/>
              <a:buAutoNum type="arabicPeriod"/>
            </a:pPr>
            <a:r>
              <a:rPr lang="ko-KR" sz="2600">
                <a:latin typeface="Comic Sans MS"/>
                <a:ea typeface="Comic Sans MS"/>
                <a:cs typeface="Comic Sans MS"/>
                <a:sym typeface="Comic Sans MS"/>
              </a:rPr>
              <a:t>개선할 점</a:t>
            </a: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Font typeface="Comic Sans MS"/>
              <a:buAutoNum type="arabicPeriod"/>
            </a:pPr>
            <a:r>
              <a:rPr lang="ko-KR" sz="2600">
                <a:latin typeface="Comic Sans MS"/>
                <a:ea typeface="Comic Sans MS"/>
                <a:cs typeface="Comic Sans MS"/>
                <a:sym typeface="Comic Sans MS"/>
              </a:rPr>
              <a:t>Q&amp;A</a:t>
            </a:r>
            <a:endParaRPr sz="26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37665" y="7274560"/>
            <a:ext cx="16783050" cy="301117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3"/>
          <p:cNvSpPr txBox="1"/>
          <p:nvPr/>
        </p:nvSpPr>
        <p:spPr>
          <a:xfrm>
            <a:off x="636750" y="566000"/>
            <a:ext cx="88155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mic Sans MS"/>
              <a:buAutoNum type="arabicPeriod"/>
            </a:pPr>
            <a:r>
              <a:rPr lang="ko-KR" sz="26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프로젝트 주제 선정 이유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"/>
          <p:cNvSpPr txBox="1"/>
          <p:nvPr/>
        </p:nvSpPr>
        <p:spPr>
          <a:xfrm>
            <a:off x="1514050" y="1952700"/>
            <a:ext cx="14291400" cy="43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latin typeface="Calibri"/>
                <a:ea typeface="Calibri"/>
                <a:cs typeface="Calibri"/>
                <a:sym typeface="Calibri"/>
              </a:rPr>
              <a:t>주제 선정 이유 :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latin typeface="Calibri"/>
                <a:ea typeface="Calibri"/>
                <a:cs typeface="Calibri"/>
                <a:sym typeface="Calibri"/>
              </a:rPr>
              <a:t>	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latin typeface="Calibri"/>
                <a:ea typeface="Calibri"/>
                <a:cs typeface="Calibri"/>
                <a:sym typeface="Calibri"/>
              </a:rPr>
              <a:t>Embedded 취업 분야는 방산, 메모리, 자동차 등이 있는데 그 중 RC카를 이용하여 할 수 있는 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latin typeface="Calibri"/>
                <a:ea typeface="Calibri"/>
                <a:cs typeface="Calibri"/>
                <a:sym typeface="Calibri"/>
              </a:rPr>
              <a:t>가장 가능성 있는 프로젝트는 자율주행 프로젝트라고 생각하였습니다.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latin typeface="Calibri"/>
                <a:ea typeface="Calibri"/>
                <a:cs typeface="Calibri"/>
                <a:sym typeface="Calibri"/>
              </a:rPr>
              <a:t>실제 자율주행 프로젝트를 하기에는 시간과 개발 부품들이 부족하지만,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latin typeface="Calibri"/>
                <a:ea typeface="Calibri"/>
                <a:cs typeface="Calibri"/>
                <a:sym typeface="Calibri"/>
              </a:rPr>
              <a:t>Pi 카메라와 기타 센서들을  사용하면 기초 단계의 자율주행 RC카를 구현할 수 있고, 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latin typeface="Calibri"/>
                <a:ea typeface="Calibri"/>
                <a:cs typeface="Calibri"/>
                <a:sym typeface="Calibri"/>
              </a:rPr>
              <a:t>추후 이를 확장하여 딥러닝과 같은 기술을 접합하여 프로젝트를 확장시킬 수 있다고 생각하여 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Line Tracer 기반 HC - SR04P 센서를 활용한 자율주행 시스템을 주제로 선정하였습니다.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56901" y="23499"/>
            <a:ext cx="9328549" cy="1017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4"/>
          <p:cNvSpPr txBox="1"/>
          <p:nvPr/>
        </p:nvSpPr>
        <p:spPr>
          <a:xfrm>
            <a:off x="636750" y="566000"/>
            <a:ext cx="88155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6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2. 구현 기능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5275" y="1114713"/>
            <a:ext cx="2276475" cy="20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4"/>
          <p:cNvSpPr txBox="1"/>
          <p:nvPr/>
        </p:nvSpPr>
        <p:spPr>
          <a:xfrm>
            <a:off x="752325" y="1827100"/>
            <a:ext cx="5496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mic Sans MS"/>
              <a:buAutoNum type="arabicParenR"/>
            </a:pPr>
            <a:r>
              <a:rPr lang="ko-KR" sz="26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Open CV를 사용한 Line Tracer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946350" y="3820975"/>
            <a:ext cx="8505900" cy="3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900">
                <a:latin typeface="Calibri"/>
                <a:ea typeface="Calibri"/>
                <a:cs typeface="Calibri"/>
                <a:sym typeface="Calibri"/>
              </a:rPr>
              <a:t>1단계 : 사진에서 직선 검출</a:t>
            </a:r>
            <a:endParaRPr sz="2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900">
                <a:latin typeface="Calibri"/>
                <a:ea typeface="Calibri"/>
                <a:cs typeface="Calibri"/>
                <a:sym typeface="Calibri"/>
              </a:rPr>
              <a:t>2단계 : 관심영역 설정</a:t>
            </a:r>
            <a:endParaRPr sz="2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900">
                <a:latin typeface="Calibri"/>
                <a:ea typeface="Calibri"/>
                <a:cs typeface="Calibri"/>
                <a:sym typeface="Calibri"/>
              </a:rPr>
              <a:t>3단계 : 관심영역에서 가까운 직선(차선) 검출 후 추출</a:t>
            </a:r>
            <a:endParaRPr sz="2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900">
                <a:latin typeface="Calibri"/>
                <a:ea typeface="Calibri"/>
                <a:cs typeface="Calibri"/>
                <a:sym typeface="Calibri"/>
              </a:rPr>
              <a:t>4단계 : 차선을 기준으로 Line Tracer하며 주행 </a:t>
            </a:r>
            <a:endParaRPr sz="2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19f568cacf6_0_9"/>
          <p:cNvPicPr preferRelativeResize="0"/>
          <p:nvPr/>
        </p:nvPicPr>
        <p:blipFill rotWithShape="1">
          <a:blip r:embed="rId3">
            <a:alphaModFix/>
          </a:blip>
          <a:srcRect t="16506"/>
          <a:stretch/>
        </p:blipFill>
        <p:spPr>
          <a:xfrm>
            <a:off x="273700" y="488775"/>
            <a:ext cx="6081901" cy="342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19f568cacf6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700" y="457200"/>
            <a:ext cx="7807952" cy="410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19f568cacf6_0_9"/>
          <p:cNvPicPr preferRelativeResize="0"/>
          <p:nvPr/>
        </p:nvPicPr>
        <p:blipFill rotWithShape="1">
          <a:blip r:embed="rId5">
            <a:alphaModFix/>
          </a:blip>
          <a:srcRect l="9019" r="12481"/>
          <a:stretch/>
        </p:blipFill>
        <p:spPr>
          <a:xfrm>
            <a:off x="420975" y="152400"/>
            <a:ext cx="7389776" cy="441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19f568cacf6_0_9"/>
          <p:cNvPicPr preferRelativeResize="0"/>
          <p:nvPr/>
        </p:nvPicPr>
        <p:blipFill rotWithShape="1">
          <a:blip r:embed="rId6">
            <a:alphaModFix/>
          </a:blip>
          <a:srcRect t="15376" r="7774"/>
          <a:stretch/>
        </p:blipFill>
        <p:spPr>
          <a:xfrm>
            <a:off x="208625" y="4711950"/>
            <a:ext cx="7743626" cy="426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19f568cacf6_0_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4711950"/>
            <a:ext cx="8815398" cy="4265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19f568cacf6_0_9"/>
          <p:cNvSpPr txBox="1"/>
          <p:nvPr/>
        </p:nvSpPr>
        <p:spPr>
          <a:xfrm>
            <a:off x="12975475" y="8405050"/>
            <a:ext cx="2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19f568cacf6_0_9"/>
          <p:cNvSpPr txBox="1"/>
          <p:nvPr/>
        </p:nvSpPr>
        <p:spPr>
          <a:xfrm>
            <a:off x="438650" y="297150"/>
            <a:ext cx="591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g19f568cacf6_0_9"/>
          <p:cNvSpPr txBox="1"/>
          <p:nvPr/>
        </p:nvSpPr>
        <p:spPr>
          <a:xfrm>
            <a:off x="7810750" y="697350"/>
            <a:ext cx="459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Calibri"/>
                <a:ea typeface="Calibri"/>
                <a:cs typeface="Calibri"/>
                <a:sym typeface="Calibri"/>
              </a:rPr>
              <a:t>gray = cv2.cvtColor(src, cv2.COLOR_BGR2GRAY)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g19f568cacf6_0_9"/>
          <p:cNvSpPr txBox="1"/>
          <p:nvPr/>
        </p:nvSpPr>
        <p:spPr>
          <a:xfrm>
            <a:off x="7810750" y="1231800"/>
            <a:ext cx="459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Calibri"/>
                <a:ea typeface="Calibri"/>
                <a:cs typeface="Calibri"/>
                <a:sym typeface="Calibri"/>
              </a:rPr>
              <a:t>can = cv2.Canny(gray, 50, 200, None, 3)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19f568cacf6_0_9"/>
          <p:cNvSpPr txBox="1"/>
          <p:nvPr/>
        </p:nvSpPr>
        <p:spPr>
          <a:xfrm>
            <a:off x="7810750" y="1792300"/>
            <a:ext cx="93390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Calibri"/>
                <a:ea typeface="Calibri"/>
                <a:cs typeface="Calibri"/>
                <a:sym typeface="Calibri"/>
              </a:rPr>
              <a:t>height = can.shape[0]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Calibri"/>
                <a:ea typeface="Calibri"/>
                <a:cs typeface="Calibri"/>
                <a:sym typeface="Calibri"/>
              </a:rPr>
              <a:t>rectangle = np.array([[(0, height), (120, 300), (520, 300), (640, height)]])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Calibri"/>
                <a:ea typeface="Calibri"/>
                <a:cs typeface="Calibri"/>
                <a:sym typeface="Calibri"/>
              </a:rPr>
              <a:t>mask = np.zeros_like(can)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Calibri"/>
                <a:ea typeface="Calibri"/>
                <a:cs typeface="Calibri"/>
                <a:sym typeface="Calibri"/>
              </a:rPr>
              <a:t>cv2.fillPoly(mask, rectangle, 255)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Calibri"/>
                <a:ea typeface="Calibri"/>
                <a:cs typeface="Calibri"/>
                <a:sym typeface="Calibri"/>
              </a:rPr>
              <a:t>masked_image = cv2.bitwise_and(can, mask)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Calibri"/>
                <a:ea typeface="Calibri"/>
                <a:cs typeface="Calibri"/>
                <a:sym typeface="Calibri"/>
              </a:rPr>
              <a:t>ccan = cv2.cvtColor(masked_image, cv2.COLOR_GRAY2BGR)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latin typeface="Calibri"/>
                <a:ea typeface="Calibri"/>
                <a:cs typeface="Calibri"/>
                <a:sym typeface="Calibri"/>
              </a:rPr>
              <a:t>line_arr = cv2.HoughLinesP(masked_image, 1, np.pi / 180, 20, minLineLength=10, maxLineGap=10)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g19f568cacf6_0_9"/>
          <p:cNvPicPr preferRelativeResize="0"/>
          <p:nvPr/>
        </p:nvPicPr>
        <p:blipFill rotWithShape="1">
          <a:blip r:embed="rId3">
            <a:alphaModFix/>
          </a:blip>
          <a:srcRect t="18393"/>
          <a:stretch/>
        </p:blipFill>
        <p:spPr>
          <a:xfrm>
            <a:off x="9321525" y="4538163"/>
            <a:ext cx="8374426" cy="4612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19f568cacf6_0_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49575" y="2900725"/>
            <a:ext cx="8009850" cy="500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19f568cacf6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37575" y="5344675"/>
            <a:ext cx="6550425" cy="463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19f568cacf6_0_31"/>
          <p:cNvSpPr txBox="1"/>
          <p:nvPr/>
        </p:nvSpPr>
        <p:spPr>
          <a:xfrm>
            <a:off x="636750" y="566000"/>
            <a:ext cx="88155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6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2. 구현 기능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g19f568cacf6_0_31"/>
          <p:cNvSpPr txBox="1"/>
          <p:nvPr/>
        </p:nvSpPr>
        <p:spPr>
          <a:xfrm>
            <a:off x="752325" y="1827100"/>
            <a:ext cx="56502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6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2) HC - SR04를 사용한 장애물 인식</a:t>
            </a:r>
            <a:endParaRPr sz="26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3" name="Google Shape;133;g19f568cacf6_0_31"/>
          <p:cNvSpPr txBox="1"/>
          <p:nvPr/>
        </p:nvSpPr>
        <p:spPr>
          <a:xfrm>
            <a:off x="946350" y="3820975"/>
            <a:ext cx="11321700" cy="15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900">
                <a:latin typeface="Calibri"/>
                <a:ea typeface="Calibri"/>
                <a:cs typeface="Calibri"/>
                <a:sym typeface="Calibri"/>
              </a:rPr>
              <a:t>1단계 : HC-SR04를 사용하여 일정거리 이내의 사물 센싱</a:t>
            </a:r>
            <a:endParaRPr sz="2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900">
                <a:latin typeface="Calibri"/>
                <a:ea typeface="Calibri"/>
                <a:cs typeface="Calibri"/>
                <a:sym typeface="Calibri"/>
              </a:rPr>
              <a:t>2단계 : 설정한 값 이하로 대상과 가까워지면 주행 종료 및 부저 작동</a:t>
            </a:r>
            <a:endParaRPr sz="2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g19f568cacf6_0_31"/>
          <p:cNvPicPr preferRelativeResize="0"/>
          <p:nvPr/>
        </p:nvPicPr>
        <p:blipFill rotWithShape="1">
          <a:blip r:embed="rId4">
            <a:alphaModFix/>
          </a:blip>
          <a:srcRect l="7143" t="20802" r="7100" b="20895"/>
          <a:stretch/>
        </p:blipFill>
        <p:spPr>
          <a:xfrm rot="1814314">
            <a:off x="13419175" y="6954300"/>
            <a:ext cx="2042050" cy="112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8E2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 txBox="1"/>
          <p:nvPr/>
        </p:nvSpPr>
        <p:spPr>
          <a:xfrm>
            <a:off x="522025" y="568100"/>
            <a:ext cx="4913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100">
                <a:latin typeface="Calibri"/>
                <a:ea typeface="Calibri"/>
                <a:cs typeface="Calibri"/>
                <a:sym typeface="Calibri"/>
              </a:rPr>
              <a:t>3. 동작 동영상</a:t>
            </a:r>
            <a:endParaRPr sz="31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[SHANA]22112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2365" y="1229899"/>
            <a:ext cx="17486812" cy="84255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8E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0555" y="9721215"/>
            <a:ext cx="272415" cy="251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8170" y="0"/>
            <a:ext cx="9156065" cy="1028573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2"/>
          <p:cNvSpPr txBox="1"/>
          <p:nvPr/>
        </p:nvSpPr>
        <p:spPr>
          <a:xfrm>
            <a:off x="897250" y="706275"/>
            <a:ext cx="68016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700">
                <a:latin typeface="Calibri"/>
                <a:ea typeface="Calibri"/>
                <a:cs typeface="Calibri"/>
                <a:sym typeface="Calibri"/>
              </a:rPr>
              <a:t>4. 개선할 점 </a:t>
            </a:r>
            <a:endParaRPr sz="3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2"/>
          <p:cNvSpPr txBox="1"/>
          <p:nvPr/>
        </p:nvSpPr>
        <p:spPr>
          <a:xfrm>
            <a:off x="996875" y="1882950"/>
            <a:ext cx="7351800" cy="60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프로젝트 개발 기간내에 프로젝트를 완성하기 위해서 다양한 기능과 센서를 사용하지 못해서 아쉬움이 남은 프로젝트입니다.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특히 </a:t>
            </a:r>
            <a:r>
              <a:rPr lang="ko-KR" sz="2100">
                <a:latin typeface="Calibri"/>
                <a:ea typeface="Calibri"/>
                <a:cs typeface="Calibri"/>
                <a:sym typeface="Calibri"/>
              </a:rPr>
              <a:t>Line Trace 기반의 자율주행 기능 구현으로 Pi 카메라의 입력의 Latency 가 오래 걸려서 실시간으로 Open Cv로 영상처리가 힘들었고, 그로인해 즉각적인 방향제어가 쉽지 않았고 에러 수정에 많은 시간을 할애할 수 밖에 없었습니다.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latin typeface="Calibri"/>
                <a:ea typeface="Calibri"/>
                <a:cs typeface="Calibri"/>
                <a:sym typeface="Calibri"/>
              </a:rPr>
              <a:t>또한 </a:t>
            </a:r>
            <a:r>
              <a:rPr lang="ko-KR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라인을 인식하는 과정에서 바닥에 패턴이 있는 경우 패턴을 라인으로 인식하는 문제가 있어서 테스트하는데 어려움이 있었습니다.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만약에 이 프로젝트를 확장 할 수 있다면, 딥러닝 기반의 차선인식을 할 수 있도록 구현해보고 싶고, 다양한 센서를 바탕으로 표지판 인식이나 사물인식 등을 할 수 있는 기능까지 확장시켜보고 싶습니다.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68645" y="2837180"/>
            <a:ext cx="7816215" cy="5655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 default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</Words>
  <Application>Microsoft Office PowerPoint</Application>
  <PresentationFormat>사용자 지정</PresentationFormat>
  <Paragraphs>63</Paragraphs>
  <Slides>9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Arial</vt:lpstr>
      <vt:lpstr>Calibri</vt:lpstr>
      <vt:lpstr>Comic Sans MS</vt:lpstr>
      <vt:lpstr>theme default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multicampus</cp:lastModifiedBy>
  <cp:revision>1</cp:revision>
  <dcterms:modified xsi:type="dcterms:W3CDTF">2022-11-24T09:00:27Z</dcterms:modified>
</cp:coreProperties>
</file>